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2"/>
  </p:notesMasterIdLst>
  <p:sldIdLst>
    <p:sldId id="256" r:id="rId2"/>
    <p:sldId id="257" r:id="rId3"/>
    <p:sldId id="259" r:id="rId4"/>
    <p:sldId id="260" r:id="rId5"/>
    <p:sldId id="265" r:id="rId6"/>
    <p:sldId id="264" r:id="rId7"/>
    <p:sldId id="266" r:id="rId8"/>
    <p:sldId id="267" r:id="rId9"/>
    <p:sldId id="261"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4" d="100"/>
          <a:sy n="134" d="100"/>
        </p:scale>
        <p:origin x="-9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16324-00EF-448F-9E4E-66596BBEED20}" type="datetimeFigureOut">
              <a:rPr lang="en-US" smtClean="0"/>
              <a:t>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110B1-C033-475A-918F-9F9BD42AA286}" type="slidenum">
              <a:rPr lang="en-US" smtClean="0"/>
              <a:t>‹#›</a:t>
            </a:fld>
            <a:endParaRPr lang="en-US"/>
          </a:p>
        </p:txBody>
      </p:sp>
    </p:spTree>
    <p:extLst>
      <p:ext uri="{BB962C8B-B14F-4D97-AF65-F5344CB8AC3E}">
        <p14:creationId xmlns:p14="http://schemas.microsoft.com/office/powerpoint/2010/main" val="185026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110B1-C033-475A-918F-9F9BD42AA28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4560C-E380-1943-B5D7-49A23CA338C0}"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366652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4560C-E380-1943-B5D7-49A23CA338C0}"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367415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4560C-E380-1943-B5D7-49A23CA338C0}"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395673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4560C-E380-1943-B5D7-49A23CA338C0}"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396243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4560C-E380-1943-B5D7-49A23CA338C0}"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198815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4560C-E380-1943-B5D7-49A23CA338C0}"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223329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4560C-E380-1943-B5D7-49A23CA338C0}" type="datetimeFigureOut">
              <a:rPr lang="en-US" smtClean="0"/>
              <a:pPr/>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129550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4560C-E380-1943-B5D7-49A23CA338C0}" type="datetimeFigureOut">
              <a:rPr lang="en-US" smtClean="0"/>
              <a:pPr/>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66635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4560C-E380-1943-B5D7-49A23CA338C0}" type="datetimeFigureOut">
              <a:rPr lang="en-US" smtClean="0"/>
              <a:pPr/>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385229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4560C-E380-1943-B5D7-49A23CA338C0}"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133911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4560C-E380-1943-B5D7-49A23CA338C0}"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ACDF-E1A9-A04C-A5FF-FC2443684BF5}" type="slidenum">
              <a:rPr lang="en-US" smtClean="0"/>
              <a:pPr/>
              <a:t>‹#›</a:t>
            </a:fld>
            <a:endParaRPr lang="en-US"/>
          </a:p>
        </p:txBody>
      </p:sp>
    </p:spTree>
    <p:extLst>
      <p:ext uri="{BB962C8B-B14F-4D97-AF65-F5344CB8AC3E}">
        <p14:creationId xmlns:p14="http://schemas.microsoft.com/office/powerpoint/2010/main" val="233253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4560C-E380-1943-B5D7-49A23CA338C0}" type="datetimeFigureOut">
              <a:rPr lang="en-US" smtClean="0"/>
              <a:pPr/>
              <a:t>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DACDF-E1A9-A04C-A5FF-FC2443684BF5}" type="slidenum">
              <a:rPr lang="en-US" smtClean="0"/>
              <a:pPr/>
              <a:t>‹#›</a:t>
            </a:fld>
            <a:endParaRPr lang="en-US"/>
          </a:p>
        </p:txBody>
      </p:sp>
      <p:pic>
        <p:nvPicPr>
          <p:cNvPr id="7" name="Picture 6" descr="Block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356312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nowbility.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w3.org/WAI/" TargetMode="External"/><Relationship Id="rId5" Type="http://schemas.openxmlformats.org/officeDocument/2006/relationships/hyperlink" Target="http://webaim.org/standards/508/checklist" TargetMode="External"/><Relationship Id="rId4" Type="http://schemas.openxmlformats.org/officeDocument/2006/relationships/hyperlink" Target="http://jimthatcher.com/webcourse1.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w3.org/WAI/ER/too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Web Accessibility</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Web Services</a:t>
            </a:r>
          </a:p>
          <a:p>
            <a:r>
              <a:rPr lang="en-US" dirty="0" smtClean="0">
                <a:solidFill>
                  <a:schemeClr val="bg1"/>
                </a:solidFill>
              </a:rPr>
              <a:t>Office of Communications</a:t>
            </a:r>
            <a:endParaRPr lang="en-US" dirty="0">
              <a:solidFill>
                <a:schemeClr val="bg1"/>
              </a:solidFill>
            </a:endParaRPr>
          </a:p>
        </p:txBody>
      </p:sp>
    </p:spTree>
    <p:extLst>
      <p:ext uri="{BB962C8B-B14F-4D97-AF65-F5344CB8AC3E}">
        <p14:creationId xmlns:p14="http://schemas.microsoft.com/office/powerpoint/2010/main" val="1273440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Resources</a:t>
            </a:r>
            <a:endParaRPr lang="en-US" sz="2000" dirty="0" smtClean="0">
              <a:solidFill>
                <a:schemeClr val="bg1"/>
              </a:solidFill>
            </a:endParaRPr>
          </a:p>
          <a:p>
            <a:endParaRPr lang="en-US" sz="2000" dirty="0">
              <a:solidFill>
                <a:schemeClr val="bg1"/>
              </a:solidFill>
            </a:endParaRPr>
          </a:p>
          <a:p>
            <a:pPr algn="l"/>
            <a:r>
              <a:rPr lang="en-US" sz="2000" dirty="0" err="1" smtClean="0">
                <a:solidFill>
                  <a:schemeClr val="bg1"/>
                </a:solidFill>
                <a:hlinkClick r:id="rId3"/>
              </a:rPr>
              <a:t>Knowbility’s</a:t>
            </a:r>
            <a:r>
              <a:rPr lang="en-US" sz="2000" dirty="0" smtClean="0">
                <a:solidFill>
                  <a:schemeClr val="bg1"/>
                </a:solidFill>
                <a:hlinkClick r:id="rId3"/>
              </a:rPr>
              <a:t> Accessibility Training</a:t>
            </a:r>
            <a:endParaRPr lang="en-US" sz="2000" dirty="0" smtClean="0">
              <a:solidFill>
                <a:schemeClr val="bg1"/>
              </a:solidFill>
            </a:endParaRPr>
          </a:p>
          <a:p>
            <a:pPr algn="l"/>
            <a:endParaRPr lang="en-US" sz="2000" dirty="0">
              <a:solidFill>
                <a:schemeClr val="bg1"/>
              </a:solidFill>
            </a:endParaRPr>
          </a:p>
          <a:p>
            <a:pPr algn="l"/>
            <a:r>
              <a:rPr lang="en-US" sz="2000" dirty="0" smtClean="0">
                <a:solidFill>
                  <a:schemeClr val="bg1"/>
                </a:solidFill>
                <a:hlinkClick r:id="rId4"/>
              </a:rPr>
              <a:t>Web Accessibility for Section 508</a:t>
            </a:r>
            <a:r>
              <a:rPr lang="en-US" sz="2000" dirty="0" smtClean="0">
                <a:solidFill>
                  <a:schemeClr val="bg1"/>
                </a:solidFill>
              </a:rPr>
              <a:t> by Jim Thatcher</a:t>
            </a:r>
          </a:p>
          <a:p>
            <a:pPr algn="l"/>
            <a:endParaRPr lang="en-US" sz="2000" dirty="0">
              <a:solidFill>
                <a:schemeClr val="bg1"/>
              </a:solidFill>
            </a:endParaRPr>
          </a:p>
          <a:p>
            <a:pPr algn="l"/>
            <a:r>
              <a:rPr lang="en-US" sz="2000" dirty="0" smtClean="0">
                <a:solidFill>
                  <a:schemeClr val="bg1"/>
                </a:solidFill>
                <a:hlinkClick r:id="rId5"/>
              </a:rPr>
              <a:t>Web Accessibility Checklist</a:t>
            </a:r>
            <a:r>
              <a:rPr lang="en-US" sz="2000" dirty="0" smtClean="0">
                <a:solidFill>
                  <a:schemeClr val="bg1"/>
                </a:solidFill>
              </a:rPr>
              <a:t> developed by </a:t>
            </a:r>
            <a:r>
              <a:rPr lang="en-US" sz="2000" dirty="0" err="1" smtClean="0">
                <a:solidFill>
                  <a:schemeClr val="bg1"/>
                </a:solidFill>
              </a:rPr>
              <a:t>WebAim</a:t>
            </a:r>
            <a:endParaRPr lang="en-US" sz="2000" dirty="0" smtClean="0">
              <a:solidFill>
                <a:schemeClr val="bg1"/>
              </a:solidFill>
            </a:endParaRPr>
          </a:p>
          <a:p>
            <a:pPr algn="l"/>
            <a:endParaRPr lang="en-US" sz="2000" dirty="0">
              <a:solidFill>
                <a:schemeClr val="bg1"/>
              </a:solidFill>
            </a:endParaRPr>
          </a:p>
          <a:p>
            <a:pPr algn="l"/>
            <a:r>
              <a:rPr lang="en-US" sz="2000" dirty="0" smtClean="0">
                <a:solidFill>
                  <a:schemeClr val="bg1"/>
                </a:solidFill>
                <a:hlinkClick r:id="rId6"/>
              </a:rPr>
              <a:t>Web Accessibility Initiative</a:t>
            </a:r>
            <a:r>
              <a:rPr lang="en-US" sz="2000" dirty="0" smtClean="0">
                <a:solidFill>
                  <a:schemeClr val="bg1"/>
                </a:solidFill>
              </a:rPr>
              <a:t> (WAI)</a:t>
            </a:r>
          </a:p>
          <a:p>
            <a:pPr algn="l"/>
            <a:endParaRPr lang="en-US" sz="20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98084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fontScale="62500" lnSpcReduction="20000"/>
          </a:bodyPr>
          <a:lstStyle/>
          <a:p>
            <a:r>
              <a:rPr lang="en-US" dirty="0" smtClean="0">
                <a:solidFill>
                  <a:schemeClr val="bg1"/>
                </a:solidFill>
              </a:rPr>
              <a:t>What is Web accessibility?</a:t>
            </a:r>
          </a:p>
          <a:p>
            <a:pPr marL="457200" indent="-457200" algn="l">
              <a:buFont typeface="Arial" panose="020B0604020202020204" pitchFamily="34" charset="0"/>
              <a:buChar char="•"/>
            </a:pPr>
            <a:endParaRPr lang="en-US" dirty="0">
              <a:solidFill>
                <a:schemeClr val="bg1"/>
              </a:solidFill>
            </a:endParaRPr>
          </a:p>
          <a:p>
            <a:pPr marL="457200" indent="-457200" algn="l">
              <a:lnSpc>
                <a:spcPct val="120000"/>
              </a:lnSpc>
              <a:buFont typeface="Arial" panose="020B0604020202020204" pitchFamily="34" charset="0"/>
              <a:buChar char="•"/>
            </a:pPr>
            <a:r>
              <a:rPr lang="en-US" dirty="0">
                <a:solidFill>
                  <a:schemeClr val="bg1"/>
                </a:solidFill>
              </a:rPr>
              <a:t>Web accessibility refers to the inclusive practice of removing barriers that prevent access to websites by people of diverse abilities. </a:t>
            </a:r>
            <a:endParaRPr lang="en-US" dirty="0" smtClean="0">
              <a:solidFill>
                <a:schemeClr val="bg1"/>
              </a:solidFill>
            </a:endParaRPr>
          </a:p>
          <a:p>
            <a:pPr marL="457200" indent="-457200" algn="l">
              <a:lnSpc>
                <a:spcPct val="120000"/>
              </a:lnSpc>
              <a:buFont typeface="Arial" panose="020B0604020202020204" pitchFamily="34" charset="0"/>
              <a:buChar char="•"/>
            </a:pPr>
            <a:endParaRPr lang="en-US" dirty="0" smtClean="0">
              <a:solidFill>
                <a:schemeClr val="bg1"/>
              </a:solidFill>
            </a:endParaRPr>
          </a:p>
          <a:p>
            <a:pPr marL="457200" indent="-457200" algn="l">
              <a:lnSpc>
                <a:spcPct val="120000"/>
              </a:lnSpc>
              <a:buFont typeface="Arial" panose="020B0604020202020204" pitchFamily="34" charset="0"/>
              <a:buChar char="•"/>
            </a:pPr>
            <a:r>
              <a:rPr lang="en-US" dirty="0" smtClean="0">
                <a:solidFill>
                  <a:schemeClr val="bg1"/>
                </a:solidFill>
              </a:rPr>
              <a:t>When </a:t>
            </a:r>
            <a:r>
              <a:rPr lang="en-US" dirty="0">
                <a:solidFill>
                  <a:schemeClr val="bg1"/>
                </a:solidFill>
              </a:rPr>
              <a:t>sites are designed, developed and edited correctly, all users would have equal access to information and functionality</a:t>
            </a:r>
            <a:r>
              <a:rPr lang="en-US" dirty="0" smtClean="0">
                <a:solidFill>
                  <a:schemeClr val="bg1"/>
                </a:solidFill>
              </a:rPr>
              <a:t>.</a:t>
            </a:r>
          </a:p>
          <a:p>
            <a:pPr marL="457200" indent="-457200" algn="l">
              <a:lnSpc>
                <a:spcPct val="120000"/>
              </a:lnSpc>
              <a:buFont typeface="Arial" panose="020B0604020202020204" pitchFamily="34" charset="0"/>
              <a:buChar char="•"/>
            </a:pPr>
            <a:endParaRPr lang="en-US" dirty="0" smtClean="0">
              <a:solidFill>
                <a:schemeClr val="bg1"/>
              </a:solidFill>
            </a:endParaRPr>
          </a:p>
          <a:p>
            <a:pPr marL="457200" indent="-457200" algn="l">
              <a:lnSpc>
                <a:spcPct val="120000"/>
              </a:lnSpc>
              <a:buFont typeface="Arial" panose="020B0604020202020204" pitchFamily="34" charset="0"/>
              <a:buChar char="•"/>
            </a:pPr>
            <a:r>
              <a:rPr lang="en-US" dirty="0" smtClean="0">
                <a:solidFill>
                  <a:schemeClr val="bg1"/>
                </a:solidFill>
              </a:rPr>
              <a:t>The Web is fundamentally designed to work for all people, that include all people no matter what their hardware, software, language, culture, location of physical or mental ability.</a:t>
            </a:r>
          </a:p>
          <a:p>
            <a:pPr marL="457200" indent="-457200" algn="l">
              <a:lnSpc>
                <a:spcPct val="120000"/>
              </a:lnSpc>
              <a:buFont typeface="Arial" panose="020B0604020202020204" pitchFamily="34" charset="0"/>
              <a:buChar char="•"/>
            </a:pPr>
            <a:endParaRPr lang="en-US" dirty="0" smtClean="0">
              <a:solidFill>
                <a:schemeClr val="bg1"/>
              </a:solidFill>
            </a:endParaRPr>
          </a:p>
          <a:p>
            <a:pPr marL="457200" indent="-457200" algn="l">
              <a:lnSpc>
                <a:spcPct val="120000"/>
              </a:lnSpc>
              <a:buFont typeface="Arial" panose="020B0604020202020204" pitchFamily="34" charset="0"/>
              <a:buChar char="•"/>
            </a:pPr>
            <a:r>
              <a:rPr lang="en-US" dirty="0" smtClean="0">
                <a:solidFill>
                  <a:schemeClr val="bg1"/>
                </a:solidFill>
              </a:rPr>
              <a:t>Access to the Web has become an essential requirement for full participation for the information society.</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5582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Benefits of Web accessibility</a:t>
            </a:r>
          </a:p>
          <a:p>
            <a:endParaRPr lang="en-US" sz="2000" dirty="0">
              <a:solidFill>
                <a:schemeClr val="bg1"/>
              </a:solidFill>
            </a:endParaRPr>
          </a:p>
          <a:p>
            <a:pPr marL="457200" indent="-457200" algn="l">
              <a:lnSpc>
                <a:spcPct val="120000"/>
              </a:lnSpc>
              <a:buFont typeface="Arial" panose="020B0604020202020204" pitchFamily="34" charset="0"/>
              <a:buChar char="•"/>
            </a:pPr>
            <a:r>
              <a:rPr lang="en-US" sz="2000" dirty="0" smtClean="0">
                <a:solidFill>
                  <a:schemeClr val="bg1"/>
                </a:solidFill>
              </a:rPr>
              <a:t>In addition to access to information, there is also a strong business case for accessibility. It overlaps with other best practices such as mobile Web design, usability, design for older users and optimized searches.</a:t>
            </a:r>
          </a:p>
          <a:p>
            <a:pPr marL="457200" indent="-457200" algn="l">
              <a:lnSpc>
                <a:spcPct val="120000"/>
              </a:lnSpc>
              <a:buFont typeface="Arial" panose="020B0604020202020204" pitchFamily="34" charset="0"/>
              <a:buChar char="•"/>
            </a:pPr>
            <a:endParaRPr lang="en-US" sz="2000" dirty="0" smtClean="0">
              <a:solidFill>
                <a:schemeClr val="bg1"/>
              </a:solidFill>
            </a:endParaRPr>
          </a:p>
          <a:p>
            <a:pPr marL="457200" indent="-457200" algn="l">
              <a:lnSpc>
                <a:spcPct val="170000"/>
              </a:lnSpc>
              <a:buFont typeface="Arial" panose="020B0604020202020204" pitchFamily="34" charset="0"/>
              <a:buChar char="•"/>
            </a:pPr>
            <a:r>
              <a:rPr lang="en-US" sz="2000" dirty="0" smtClean="0">
                <a:solidFill>
                  <a:schemeClr val="bg1"/>
                </a:solidFill>
              </a:rPr>
              <a:t>Case studies have shown that </a:t>
            </a:r>
            <a:r>
              <a:rPr lang="en-US" sz="2000" dirty="0" smtClean="0">
                <a:solidFill>
                  <a:schemeClr val="bg1"/>
                </a:solidFill>
              </a:rPr>
              <a:t>accessible </a:t>
            </a:r>
            <a:r>
              <a:rPr lang="en-US" sz="2000" dirty="0" smtClean="0">
                <a:solidFill>
                  <a:schemeClr val="bg1"/>
                </a:solidFill>
              </a:rPr>
              <a:t>websites have:</a:t>
            </a:r>
          </a:p>
          <a:p>
            <a:pPr marL="914400" lvl="1" indent="-457200" algn="l">
              <a:buFont typeface="Arial" panose="020B0604020202020204" pitchFamily="34" charset="0"/>
              <a:buChar char="•"/>
            </a:pPr>
            <a:r>
              <a:rPr lang="en-US" sz="2000" dirty="0" smtClean="0">
                <a:solidFill>
                  <a:schemeClr val="bg1"/>
                </a:solidFill>
              </a:rPr>
              <a:t>Better search results</a:t>
            </a:r>
          </a:p>
          <a:p>
            <a:pPr marL="914400" lvl="1" indent="-457200" algn="l">
              <a:buFont typeface="Arial" panose="020B0604020202020204" pitchFamily="34" charset="0"/>
              <a:buChar char="•"/>
            </a:pPr>
            <a:r>
              <a:rPr lang="en-US" sz="2000" dirty="0" smtClean="0">
                <a:solidFill>
                  <a:schemeClr val="bg1"/>
                </a:solidFill>
              </a:rPr>
              <a:t>Reduced maintenance costs</a:t>
            </a:r>
          </a:p>
          <a:p>
            <a:pPr marL="914400" lvl="1" indent="-457200" algn="l">
              <a:buFont typeface="Arial" panose="020B0604020202020204" pitchFamily="34" charset="0"/>
              <a:buChar char="•"/>
            </a:pPr>
            <a:r>
              <a:rPr lang="en-US" sz="2000" dirty="0" smtClean="0">
                <a:solidFill>
                  <a:schemeClr val="bg1"/>
                </a:solidFill>
              </a:rPr>
              <a:t>And increased audience reach.</a:t>
            </a:r>
            <a:endParaRPr lang="en-US" sz="20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6006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Why is Web accessibility important?</a:t>
            </a:r>
          </a:p>
          <a:p>
            <a:endParaRPr lang="en-US" sz="2000" dirty="0">
              <a:solidFill>
                <a:schemeClr val="bg1"/>
              </a:solidFill>
            </a:endParaRPr>
          </a:p>
          <a:p>
            <a:pPr algn="l"/>
            <a:r>
              <a:rPr lang="en-US" sz="2000" dirty="0" smtClean="0">
                <a:solidFill>
                  <a:schemeClr val="bg1"/>
                </a:solidFill>
              </a:rPr>
              <a:t>The web is becoming an increasingly important resource in many aspects of life in fields such as: </a:t>
            </a:r>
          </a:p>
          <a:p>
            <a:pPr algn="l"/>
            <a:endParaRPr lang="en-US" sz="2000" dirty="0" smtClean="0">
              <a:solidFill>
                <a:schemeClr val="bg1"/>
              </a:solidFill>
            </a:endParaRPr>
          </a:p>
          <a:p>
            <a:pPr marL="800100" lvl="1" indent="-342900" algn="l">
              <a:buFont typeface="Arial" panose="020B0604020202020204" pitchFamily="34" charset="0"/>
              <a:buChar char="•"/>
            </a:pPr>
            <a:r>
              <a:rPr lang="en-US" sz="2000" dirty="0" smtClean="0">
                <a:solidFill>
                  <a:schemeClr val="bg1"/>
                </a:solidFill>
              </a:rPr>
              <a:t>Education</a:t>
            </a:r>
          </a:p>
          <a:p>
            <a:pPr marL="800100" lvl="1" indent="-342900" algn="l">
              <a:buFont typeface="Arial" panose="020B0604020202020204" pitchFamily="34" charset="0"/>
              <a:buChar char="•"/>
            </a:pPr>
            <a:r>
              <a:rPr lang="en-US" sz="2000" dirty="0" smtClean="0">
                <a:solidFill>
                  <a:schemeClr val="bg1"/>
                </a:solidFill>
              </a:rPr>
              <a:t>Employment</a:t>
            </a:r>
          </a:p>
          <a:p>
            <a:pPr marL="800100" lvl="1" indent="-342900" algn="l">
              <a:buFont typeface="Arial" panose="020B0604020202020204" pitchFamily="34" charset="0"/>
              <a:buChar char="•"/>
            </a:pPr>
            <a:r>
              <a:rPr lang="en-US" sz="2000" dirty="0" smtClean="0">
                <a:solidFill>
                  <a:schemeClr val="bg1"/>
                </a:solidFill>
              </a:rPr>
              <a:t>Government</a:t>
            </a:r>
          </a:p>
          <a:p>
            <a:pPr marL="800100" lvl="1" indent="-342900" algn="l">
              <a:buFont typeface="Arial" panose="020B0604020202020204" pitchFamily="34" charset="0"/>
              <a:buChar char="•"/>
            </a:pPr>
            <a:r>
              <a:rPr lang="en-US" sz="2000" dirty="0" smtClean="0">
                <a:solidFill>
                  <a:schemeClr val="bg1"/>
                </a:solidFill>
              </a:rPr>
              <a:t>Commerce</a:t>
            </a:r>
          </a:p>
          <a:p>
            <a:pPr marL="800100" lvl="1" indent="-342900" algn="l">
              <a:buFont typeface="Arial" panose="020B0604020202020204" pitchFamily="34" charset="0"/>
              <a:buChar char="•"/>
            </a:pPr>
            <a:r>
              <a:rPr lang="en-US" sz="2000" dirty="0" smtClean="0">
                <a:solidFill>
                  <a:schemeClr val="bg1"/>
                </a:solidFill>
              </a:rPr>
              <a:t>Health care</a:t>
            </a:r>
          </a:p>
          <a:p>
            <a:pPr marL="800100" lvl="1" indent="-342900" algn="l">
              <a:buFont typeface="Arial" panose="020B0604020202020204" pitchFamily="34" charset="0"/>
              <a:buChar char="•"/>
            </a:pPr>
            <a:r>
              <a:rPr lang="en-US" sz="2000" dirty="0" smtClean="0">
                <a:solidFill>
                  <a:schemeClr val="bg1"/>
                </a:solidFill>
              </a:rPr>
              <a:t>Recreation</a:t>
            </a:r>
          </a:p>
          <a:p>
            <a:pPr marL="800100" lvl="1" indent="-342900" algn="l">
              <a:buFont typeface="Arial" panose="020B0604020202020204" pitchFamily="34" charset="0"/>
              <a:buChar char="•"/>
            </a:pPr>
            <a:endParaRPr lang="en-US" sz="1600" dirty="0">
              <a:solidFill>
                <a:schemeClr val="bg1"/>
              </a:solidFill>
            </a:endParaRPr>
          </a:p>
          <a:p>
            <a:pPr algn="l"/>
            <a:r>
              <a:rPr lang="en-US" sz="2000" dirty="0" smtClean="0">
                <a:solidFill>
                  <a:schemeClr val="bg1"/>
                </a:solidFill>
              </a:rPr>
              <a:t>It is essential that the Web can be accessible in order to provide equal access and equal opportunity for everyone so they can actively participate in society.</a:t>
            </a:r>
            <a:endParaRPr lang="en-US" sz="20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5521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How People with Disabilities Use the Web</a:t>
            </a:r>
            <a:endParaRPr lang="en-US" sz="2000" dirty="0" smtClean="0">
              <a:solidFill>
                <a:schemeClr val="bg1"/>
              </a:solidFill>
            </a:endParaRPr>
          </a:p>
          <a:p>
            <a:endParaRPr lang="en-US" sz="2000" dirty="0">
              <a:solidFill>
                <a:schemeClr val="bg1"/>
              </a:solidFill>
            </a:endParaRPr>
          </a:p>
          <a:p>
            <a:pPr marL="457200" indent="-457200" algn="l">
              <a:buFont typeface="Arial" panose="020B0604020202020204" pitchFamily="34" charset="0"/>
              <a:buChar char="•"/>
            </a:pPr>
            <a:r>
              <a:rPr lang="en-US" sz="2000" dirty="0" smtClean="0">
                <a:solidFill>
                  <a:schemeClr val="bg1"/>
                </a:solidFill>
              </a:rPr>
              <a:t>Alternative keyboards or switches</a:t>
            </a:r>
          </a:p>
          <a:p>
            <a:pPr marL="457200" indent="-457200" algn="l">
              <a:buFont typeface="Arial" panose="020B0604020202020204" pitchFamily="34" charset="0"/>
              <a:buChar char="•"/>
            </a:pPr>
            <a:r>
              <a:rPr lang="en-US" sz="2000" dirty="0" smtClean="0">
                <a:solidFill>
                  <a:schemeClr val="bg1"/>
                </a:solidFill>
              </a:rPr>
              <a:t>Scanning software</a:t>
            </a:r>
          </a:p>
          <a:p>
            <a:pPr marL="457200" indent="-457200" algn="l">
              <a:buFont typeface="Arial" panose="020B0604020202020204" pitchFamily="34" charset="0"/>
              <a:buChar char="•"/>
            </a:pPr>
            <a:r>
              <a:rPr lang="en-US" sz="2000" dirty="0" smtClean="0">
                <a:solidFill>
                  <a:schemeClr val="bg1"/>
                </a:solidFill>
              </a:rPr>
              <a:t>Screen magnifiers</a:t>
            </a:r>
          </a:p>
          <a:p>
            <a:pPr marL="457200" indent="-457200" algn="l">
              <a:buFont typeface="Arial" panose="020B0604020202020204" pitchFamily="34" charset="0"/>
              <a:buChar char="•"/>
            </a:pPr>
            <a:r>
              <a:rPr lang="en-US" sz="2000" dirty="0" smtClean="0">
                <a:solidFill>
                  <a:schemeClr val="bg1"/>
                </a:solidFill>
              </a:rPr>
              <a:t>Screen readers</a:t>
            </a:r>
          </a:p>
          <a:p>
            <a:pPr marL="457200" indent="-457200" algn="l">
              <a:buFont typeface="Arial" panose="020B0604020202020204" pitchFamily="34" charset="0"/>
              <a:buChar char="•"/>
            </a:pPr>
            <a:r>
              <a:rPr lang="en-US" sz="2000" dirty="0" smtClean="0">
                <a:solidFill>
                  <a:schemeClr val="bg1"/>
                </a:solidFill>
              </a:rPr>
              <a:t>Speech recognition</a:t>
            </a:r>
          </a:p>
          <a:p>
            <a:pPr marL="457200" indent="-457200" algn="l">
              <a:buFont typeface="Arial" panose="020B0604020202020204" pitchFamily="34" charset="0"/>
              <a:buChar char="•"/>
            </a:pPr>
            <a:r>
              <a:rPr lang="en-US" sz="2000" dirty="0" smtClean="0">
                <a:solidFill>
                  <a:schemeClr val="bg1"/>
                </a:solidFill>
              </a:rPr>
              <a:t>Tabbing through structural elements</a:t>
            </a:r>
          </a:p>
          <a:p>
            <a:pPr marL="457200" indent="-457200" algn="l">
              <a:buFont typeface="Arial" panose="020B0604020202020204" pitchFamily="34" charset="0"/>
              <a:buChar char="•"/>
            </a:pPr>
            <a:r>
              <a:rPr lang="en-US" sz="2000" dirty="0" smtClean="0">
                <a:solidFill>
                  <a:schemeClr val="bg1"/>
                </a:solidFill>
              </a:rPr>
              <a:t>Text browsers</a:t>
            </a:r>
          </a:p>
          <a:p>
            <a:pPr marL="457200" indent="-457200" algn="l">
              <a:buFont typeface="Arial" panose="020B0604020202020204" pitchFamily="34" charset="0"/>
              <a:buChar char="•"/>
            </a:pPr>
            <a:r>
              <a:rPr lang="en-US" sz="2000" dirty="0" smtClean="0">
                <a:solidFill>
                  <a:schemeClr val="bg1"/>
                </a:solidFill>
              </a:rPr>
              <a:t>Visual notification</a:t>
            </a:r>
          </a:p>
          <a:p>
            <a:pPr marL="457200" indent="-457200" algn="l">
              <a:buFont typeface="Arial" panose="020B0604020202020204" pitchFamily="34" charset="0"/>
              <a:buChar char="•"/>
            </a:pPr>
            <a:r>
              <a:rPr lang="en-US" sz="2000" dirty="0" smtClean="0">
                <a:solidFill>
                  <a:schemeClr val="bg1"/>
                </a:solidFill>
              </a:rPr>
              <a:t>Voice browsers</a:t>
            </a:r>
            <a:endParaRPr lang="en-US" dirty="0">
              <a:solidFill>
                <a:schemeClr val="bg1"/>
              </a:solidFill>
            </a:endParaRPr>
          </a:p>
        </p:txBody>
      </p:sp>
    </p:spTree>
    <p:extLst>
      <p:ext uri="{BB962C8B-B14F-4D97-AF65-F5344CB8AC3E}">
        <p14:creationId xmlns:p14="http://schemas.microsoft.com/office/powerpoint/2010/main" val="2917943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Examples of Web Accessibility</a:t>
            </a:r>
            <a:endParaRPr lang="en-US" sz="2000" dirty="0" smtClean="0">
              <a:solidFill>
                <a:schemeClr val="bg1"/>
              </a:solidFill>
            </a:endParaRPr>
          </a:p>
          <a:p>
            <a:endParaRPr lang="en-US" sz="2000" dirty="0">
              <a:solidFill>
                <a:schemeClr val="bg1"/>
              </a:solidFill>
            </a:endParaRPr>
          </a:p>
          <a:p>
            <a:pPr algn="l"/>
            <a:r>
              <a:rPr lang="en-US" sz="2000" dirty="0" smtClean="0">
                <a:solidFill>
                  <a:schemeClr val="bg1"/>
                </a:solidFill>
              </a:rPr>
              <a:t>Here are some examples of things you can do:</a:t>
            </a:r>
            <a:endParaRPr lang="en-US" sz="2000" dirty="0">
              <a:solidFill>
                <a:schemeClr val="bg1"/>
              </a:solidFill>
            </a:endParaRPr>
          </a:p>
          <a:p>
            <a:pPr marL="342900" indent="-342900" algn="l">
              <a:buFont typeface="Arial" panose="020B0604020202020204" pitchFamily="34" charset="0"/>
              <a:buChar char="•"/>
            </a:pPr>
            <a:r>
              <a:rPr lang="en-US" sz="2000" dirty="0" smtClean="0">
                <a:solidFill>
                  <a:schemeClr val="bg1"/>
                </a:solidFill>
              </a:rPr>
              <a:t>Keep navigation the same on each page</a:t>
            </a:r>
          </a:p>
          <a:p>
            <a:pPr marL="342900" indent="-342900" algn="l">
              <a:buFont typeface="Arial" panose="020B0604020202020204" pitchFamily="34" charset="0"/>
              <a:buChar char="•"/>
            </a:pPr>
            <a:r>
              <a:rPr lang="en-US" sz="2000" dirty="0" smtClean="0">
                <a:solidFill>
                  <a:schemeClr val="bg1"/>
                </a:solidFill>
              </a:rPr>
              <a:t>Have a way for the user to increase/decrease font on pages.</a:t>
            </a:r>
          </a:p>
          <a:p>
            <a:pPr marL="342900" indent="-342900" algn="l">
              <a:buFont typeface="Arial" panose="020B0604020202020204" pitchFamily="34" charset="0"/>
              <a:buChar char="•"/>
            </a:pPr>
            <a:r>
              <a:rPr lang="en-US" sz="2000" dirty="0" smtClean="0">
                <a:solidFill>
                  <a:schemeClr val="bg1"/>
                </a:solidFill>
              </a:rPr>
              <a:t>Have a high enough contrast between background color and text color.</a:t>
            </a:r>
          </a:p>
          <a:p>
            <a:pPr marL="342900" indent="-342900" algn="l">
              <a:buFont typeface="Arial" panose="020B0604020202020204" pitchFamily="34" charset="0"/>
              <a:buChar char="•"/>
            </a:pPr>
            <a:r>
              <a:rPr lang="en-US" sz="2000" dirty="0" smtClean="0">
                <a:solidFill>
                  <a:schemeClr val="bg1"/>
                </a:solidFill>
              </a:rPr>
              <a:t>Have alternative text for graphics and videos:</a:t>
            </a:r>
          </a:p>
          <a:p>
            <a:pPr marL="800100" lvl="1" indent="-342900" algn="l">
              <a:buFont typeface="Arial" panose="020B0604020202020204" pitchFamily="34" charset="0"/>
              <a:buChar char="•"/>
            </a:pPr>
            <a:r>
              <a:rPr lang="en-US" sz="1600" dirty="0" smtClean="0">
                <a:solidFill>
                  <a:schemeClr val="bg1"/>
                </a:solidFill>
              </a:rPr>
              <a:t>Alt text for images and charts</a:t>
            </a:r>
          </a:p>
          <a:p>
            <a:pPr marL="800100" lvl="1" indent="-342900" algn="l">
              <a:buFont typeface="Arial" panose="020B0604020202020204" pitchFamily="34" charset="0"/>
              <a:buChar char="•"/>
            </a:pPr>
            <a:r>
              <a:rPr lang="en-US" sz="1600" dirty="0" smtClean="0">
                <a:solidFill>
                  <a:schemeClr val="bg1"/>
                </a:solidFill>
              </a:rPr>
              <a:t>Captions and/or transcripts for videos</a:t>
            </a:r>
          </a:p>
          <a:p>
            <a:pPr marL="342900" indent="-342900" algn="l">
              <a:buFont typeface="Arial" panose="020B0604020202020204" pitchFamily="34" charset="0"/>
              <a:buChar char="•"/>
            </a:pPr>
            <a:r>
              <a:rPr lang="en-US" sz="2000" dirty="0" smtClean="0">
                <a:solidFill>
                  <a:schemeClr val="bg1"/>
                </a:solidFill>
              </a:rPr>
              <a:t>Have links that make sense. Avoid “click here” as link text. </a:t>
            </a:r>
          </a:p>
          <a:p>
            <a:pPr marL="342900" indent="-342900" algn="l">
              <a:buFont typeface="Arial" panose="020B0604020202020204" pitchFamily="34" charset="0"/>
              <a:buChar char="•"/>
            </a:pPr>
            <a:r>
              <a:rPr lang="en-US" sz="2000" dirty="0" smtClean="0">
                <a:solidFill>
                  <a:schemeClr val="bg1"/>
                </a:solidFill>
              </a:rPr>
              <a:t>Forms and tables should be properly formatted and labeled with the correct HTML.</a:t>
            </a:r>
          </a:p>
          <a:p>
            <a:endParaRPr lang="en-US" dirty="0">
              <a:solidFill>
                <a:schemeClr val="bg1"/>
              </a:solidFill>
            </a:endParaRPr>
          </a:p>
        </p:txBody>
      </p:sp>
    </p:spTree>
    <p:extLst>
      <p:ext uri="{BB962C8B-B14F-4D97-AF65-F5344CB8AC3E}">
        <p14:creationId xmlns:p14="http://schemas.microsoft.com/office/powerpoint/2010/main" val="30149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Examples of Web Accessibility (</a:t>
            </a:r>
            <a:r>
              <a:rPr lang="en-US" sz="2000" dirty="0" err="1" smtClean="0">
                <a:solidFill>
                  <a:schemeClr val="bg1"/>
                </a:solidFill>
              </a:rPr>
              <a:t>cont</a:t>
            </a:r>
            <a:r>
              <a:rPr lang="en-US" sz="2000" dirty="0" smtClean="0">
                <a:solidFill>
                  <a:schemeClr val="bg1"/>
                </a:solidFill>
              </a:rPr>
              <a:t>)</a:t>
            </a:r>
            <a:endParaRPr lang="en-US" sz="2000" dirty="0" smtClean="0">
              <a:solidFill>
                <a:schemeClr val="bg1"/>
              </a:solidFill>
            </a:endParaRPr>
          </a:p>
          <a:p>
            <a:endParaRPr lang="en-US" sz="2000" dirty="0">
              <a:solidFill>
                <a:schemeClr val="bg1"/>
              </a:solidFill>
            </a:endParaRPr>
          </a:p>
          <a:p>
            <a:pPr marL="457200" indent="-457200" algn="l">
              <a:buFont typeface="Arial" panose="020B0604020202020204" pitchFamily="34" charset="0"/>
              <a:buChar char="•"/>
            </a:pPr>
            <a:r>
              <a:rPr lang="en-US" sz="2000" dirty="0" smtClean="0">
                <a:solidFill>
                  <a:schemeClr val="bg1"/>
                </a:solidFill>
              </a:rPr>
              <a:t>Content</a:t>
            </a:r>
          </a:p>
          <a:p>
            <a:pPr marL="914400" lvl="1" indent="-457200" algn="l">
              <a:buFont typeface="Arial" panose="020B0604020202020204" pitchFamily="34" charset="0"/>
              <a:buChar char="•"/>
            </a:pPr>
            <a:r>
              <a:rPr lang="en-US" sz="2000" dirty="0" smtClean="0">
                <a:solidFill>
                  <a:schemeClr val="bg1"/>
                </a:solidFill>
              </a:rPr>
              <a:t>Relevant content for the page</a:t>
            </a:r>
          </a:p>
          <a:p>
            <a:pPr marL="914400" lvl="1" indent="-457200" algn="l">
              <a:buFont typeface="Arial" panose="020B0604020202020204" pitchFamily="34" charset="0"/>
              <a:buChar char="•"/>
            </a:pPr>
            <a:r>
              <a:rPr lang="en-US" sz="2000" dirty="0" smtClean="0">
                <a:solidFill>
                  <a:schemeClr val="bg1"/>
                </a:solidFill>
              </a:rPr>
              <a:t>Relevant page titles</a:t>
            </a:r>
          </a:p>
          <a:p>
            <a:pPr marL="914400" lvl="1" indent="-457200" algn="l">
              <a:buFont typeface="Arial" panose="020B0604020202020204" pitchFamily="34" charset="0"/>
              <a:buChar char="•"/>
            </a:pPr>
            <a:r>
              <a:rPr lang="en-US" sz="2000" dirty="0" smtClean="0">
                <a:solidFill>
                  <a:schemeClr val="bg1"/>
                </a:solidFill>
              </a:rPr>
              <a:t>Heading markup</a:t>
            </a:r>
          </a:p>
          <a:p>
            <a:pPr marL="914400" lvl="1" indent="-457200" algn="l">
              <a:buFont typeface="Arial" panose="020B0604020202020204" pitchFamily="34" charset="0"/>
              <a:buChar char="•"/>
            </a:pPr>
            <a:r>
              <a:rPr lang="en-US" sz="2000" dirty="0" smtClean="0">
                <a:solidFill>
                  <a:schemeClr val="bg1"/>
                </a:solidFill>
              </a:rPr>
              <a:t>Correct HTML markup for relevant content</a:t>
            </a:r>
          </a:p>
          <a:p>
            <a:pPr marL="457200" indent="-457200" algn="l">
              <a:buFont typeface="Arial" panose="020B0604020202020204" pitchFamily="34" charset="0"/>
              <a:buChar char="•"/>
            </a:pPr>
            <a:r>
              <a:rPr lang="en-US" sz="2000" dirty="0" smtClean="0">
                <a:solidFill>
                  <a:schemeClr val="bg1"/>
                </a:solidFill>
              </a:rPr>
              <a:t>For scripts, applets and plugins</a:t>
            </a:r>
          </a:p>
          <a:p>
            <a:pPr marL="914400" lvl="1" indent="-457200" algn="l">
              <a:buFont typeface="Arial" panose="020B0604020202020204" pitchFamily="34" charset="0"/>
              <a:buChar char="•"/>
            </a:pPr>
            <a:r>
              <a:rPr lang="en-US" sz="2000" dirty="0" smtClean="0">
                <a:solidFill>
                  <a:schemeClr val="bg1"/>
                </a:solidFill>
              </a:rPr>
              <a:t>Have an alternative way to access the information</a:t>
            </a:r>
          </a:p>
          <a:p>
            <a:pPr marL="457200" indent="-457200" algn="l">
              <a:buFont typeface="Arial" panose="020B0604020202020204" pitchFamily="34" charset="0"/>
              <a:buChar char="•"/>
            </a:pPr>
            <a:r>
              <a:rPr lang="en-US" sz="2000" dirty="0">
                <a:solidFill>
                  <a:schemeClr val="bg1"/>
                </a:solidFill>
              </a:rPr>
              <a:t>Offer information in plain text format when possible; PDFs and Flash files are not easily </a:t>
            </a:r>
            <a:r>
              <a:rPr lang="en-US" sz="2000" dirty="0" smtClean="0">
                <a:solidFill>
                  <a:schemeClr val="bg1"/>
                </a:solidFill>
              </a:rPr>
              <a:t>accessible</a:t>
            </a:r>
          </a:p>
          <a:p>
            <a:pPr marL="457200" indent="-457200" algn="l">
              <a:buFont typeface="Arial" panose="020B0604020202020204" pitchFamily="34" charset="0"/>
              <a:buChar char="•"/>
            </a:pPr>
            <a:r>
              <a:rPr lang="en-US" sz="2000" dirty="0" smtClean="0">
                <a:solidFill>
                  <a:schemeClr val="bg1"/>
                </a:solidFill>
              </a:rPr>
              <a:t>Do not use different colored text to convey meaning</a:t>
            </a:r>
            <a:endParaRPr lang="en-US" sz="2000" dirty="0">
              <a:solidFill>
                <a:schemeClr val="bg1"/>
              </a:solidFill>
            </a:endParaRPr>
          </a:p>
          <a:p>
            <a:pPr algn="l"/>
            <a:endParaRPr lang="en-US" sz="2400" dirty="0" smtClean="0">
              <a:solidFill>
                <a:schemeClr val="bg1"/>
              </a:solidFill>
            </a:endParaRPr>
          </a:p>
        </p:txBody>
      </p:sp>
    </p:spTree>
    <p:extLst>
      <p:ext uri="{BB962C8B-B14F-4D97-AF65-F5344CB8AC3E}">
        <p14:creationId xmlns:p14="http://schemas.microsoft.com/office/powerpoint/2010/main" val="166515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Evaluating and Testing for Web Accessibility</a:t>
            </a:r>
          </a:p>
          <a:p>
            <a:endParaRPr lang="en-US" sz="2000" dirty="0">
              <a:solidFill>
                <a:schemeClr val="bg1"/>
              </a:solidFill>
            </a:endParaRPr>
          </a:p>
          <a:p>
            <a:pPr marL="457200" indent="-457200" algn="l">
              <a:buFont typeface="Arial" panose="020B0604020202020204" pitchFamily="34" charset="0"/>
              <a:buChar char="•"/>
            </a:pPr>
            <a:r>
              <a:rPr lang="en-US" sz="2000" dirty="0" smtClean="0">
                <a:solidFill>
                  <a:schemeClr val="bg1"/>
                </a:solidFill>
              </a:rPr>
              <a:t>When developing or redesigning a site, evaluate and identify issues early during the process.</a:t>
            </a:r>
          </a:p>
          <a:p>
            <a:pPr marL="457200" indent="-457200" algn="l">
              <a:buFont typeface="Arial" panose="020B0604020202020204" pitchFamily="34" charset="0"/>
              <a:buChar char="•"/>
            </a:pPr>
            <a:r>
              <a:rPr lang="en-US" sz="2000" dirty="0" smtClean="0">
                <a:solidFill>
                  <a:schemeClr val="bg1"/>
                </a:solidFill>
              </a:rPr>
              <a:t>Try disabling the style sheet, if the content and format is still readable, then the site is accessible. In other words, do not rely on styling to convey core messages.</a:t>
            </a:r>
          </a:p>
          <a:p>
            <a:pPr algn="l"/>
            <a:endParaRPr lang="en-US" sz="2000" dirty="0">
              <a:solidFill>
                <a:schemeClr val="bg1"/>
              </a:solidFill>
            </a:endParaRPr>
          </a:p>
          <a:p>
            <a:r>
              <a:rPr lang="en-US" sz="2000" dirty="0" smtClean="0">
                <a:solidFill>
                  <a:schemeClr val="bg1"/>
                </a:solidFill>
              </a:rPr>
              <a:t>Testing Resources</a:t>
            </a:r>
          </a:p>
          <a:p>
            <a:pPr algn="l"/>
            <a:endParaRPr lang="en-US" sz="2000" dirty="0" smtClean="0">
              <a:solidFill>
                <a:schemeClr val="bg1"/>
              </a:solidFill>
            </a:endParaRPr>
          </a:p>
          <a:p>
            <a:pPr marL="342900" indent="-342900" algn="l">
              <a:buFont typeface="Arial" panose="020B0604020202020204" pitchFamily="34" charset="0"/>
              <a:buChar char="•"/>
            </a:pPr>
            <a:r>
              <a:rPr lang="en-US" sz="2000" dirty="0" smtClean="0">
                <a:solidFill>
                  <a:schemeClr val="bg1"/>
                </a:solidFill>
                <a:hlinkClick r:id="rId3"/>
              </a:rPr>
              <a:t>Web Accessibility Evaluation Tools List</a:t>
            </a:r>
            <a:endParaRPr lang="en-US" sz="2000" dirty="0">
              <a:solidFill>
                <a:schemeClr val="bg1"/>
              </a:solidFill>
            </a:endParaRPr>
          </a:p>
          <a:p>
            <a:pPr algn="l"/>
            <a:endParaRPr lang="en-US" sz="2000" dirty="0">
              <a:solidFill>
                <a:schemeClr val="bg1"/>
              </a:solidFill>
            </a:endParaRPr>
          </a:p>
          <a:p>
            <a:pPr algn="l"/>
            <a:endParaRPr lang="en-US" sz="2400" dirty="0" smtClean="0">
              <a:solidFill>
                <a:schemeClr val="bg1"/>
              </a:solidFill>
            </a:endParaRPr>
          </a:p>
        </p:txBody>
      </p:sp>
    </p:spTree>
    <p:extLst>
      <p:ext uri="{BB962C8B-B14F-4D97-AF65-F5344CB8AC3E}">
        <p14:creationId xmlns:p14="http://schemas.microsoft.com/office/powerpoint/2010/main" val="672993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655" y="1325525"/>
            <a:ext cx="8215423" cy="5266661"/>
          </a:xfrm>
        </p:spPr>
        <p:txBody>
          <a:bodyPr>
            <a:normAutofit/>
          </a:bodyPr>
          <a:lstStyle/>
          <a:p>
            <a:r>
              <a:rPr lang="en-US" sz="2000" dirty="0" smtClean="0">
                <a:solidFill>
                  <a:schemeClr val="bg1"/>
                </a:solidFill>
              </a:rPr>
              <a:t>Web Accessibility at UT Dallas</a:t>
            </a:r>
            <a:endParaRPr lang="en-US" sz="2000" dirty="0" smtClean="0">
              <a:solidFill>
                <a:schemeClr val="bg1"/>
              </a:solidFill>
            </a:endParaRPr>
          </a:p>
          <a:p>
            <a:endParaRPr lang="en-US" sz="2000" dirty="0">
              <a:solidFill>
                <a:schemeClr val="bg1"/>
              </a:solidFill>
            </a:endParaRPr>
          </a:p>
          <a:p>
            <a:pPr algn="l"/>
            <a:r>
              <a:rPr lang="en-US" sz="2000" dirty="0" smtClean="0">
                <a:solidFill>
                  <a:schemeClr val="bg1"/>
                </a:solidFill>
              </a:rPr>
              <a:t>The University must comply with the Texas administrative code 206.70 Accessibility standard, and therefore all Web pages containing University information that are built, updated or revised must comply with it. TAC 206.70 establishes only a minimum standard for accessibility and Web pages; developers are encouraged to go beyond the minimum whenever possible.</a:t>
            </a:r>
          </a:p>
          <a:p>
            <a:pPr algn="l"/>
            <a:endParaRPr lang="en-US" sz="2000" dirty="0">
              <a:solidFill>
                <a:schemeClr val="bg1"/>
              </a:solidFill>
            </a:endParaRPr>
          </a:p>
          <a:p>
            <a:pPr algn="l"/>
            <a:r>
              <a:rPr lang="en-US" sz="2000" dirty="0" smtClean="0">
                <a:solidFill>
                  <a:schemeClr val="bg1"/>
                </a:solidFill>
              </a:rPr>
              <a:t>UT Dallas is committed to provide accessibility for its website. University Web Services ensures the home and gateway pages meet WCAG 2.0 Level AA Web accessibility standards and promotes best practices in accessibility to UT Dallas Web developers.</a:t>
            </a:r>
          </a:p>
          <a:p>
            <a:endParaRPr lang="en-US" dirty="0">
              <a:solidFill>
                <a:schemeClr val="bg1"/>
              </a:solidFill>
            </a:endParaRPr>
          </a:p>
        </p:txBody>
      </p:sp>
    </p:spTree>
    <p:extLst>
      <p:ext uri="{BB962C8B-B14F-4D97-AF65-F5344CB8AC3E}">
        <p14:creationId xmlns:p14="http://schemas.microsoft.com/office/powerpoint/2010/main" val="181626929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2794</TotalTime>
  <Words>613</Words>
  <Application>Microsoft Office PowerPoint</Application>
  <PresentationFormat>On-screen Show (4:3)</PresentationFormat>
  <Paragraphs>97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Web Accessibility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lxe072000</dc:creator>
  <cp:lastModifiedBy>Berglund, Dawn</cp:lastModifiedBy>
  <cp:revision>17</cp:revision>
  <dcterms:created xsi:type="dcterms:W3CDTF">2011-08-25T15:49:05Z</dcterms:created>
  <dcterms:modified xsi:type="dcterms:W3CDTF">2015-02-09T19:21:17Z</dcterms:modified>
</cp:coreProperties>
</file>